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342" r:id="rId2"/>
    <p:sldId id="356" r:id="rId3"/>
    <p:sldId id="351" r:id="rId4"/>
    <p:sldId id="357" r:id="rId5"/>
    <p:sldId id="358" r:id="rId6"/>
    <p:sldId id="352" r:id="rId7"/>
    <p:sldId id="353" r:id="rId8"/>
    <p:sldId id="354" r:id="rId9"/>
    <p:sldId id="355" r:id="rId1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646"/>
  </p:normalViewPr>
  <p:slideViewPr>
    <p:cSldViewPr snapToGrid="0" snapToObjects="1" showGuides="1">
      <p:cViewPr varScale="1">
        <p:scale>
          <a:sx n="113" d="100"/>
          <a:sy n="113" d="100"/>
        </p:scale>
        <p:origin x="-474" y="-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37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ru-RU" dirty="0">
                <a:solidFill>
                  <a:schemeClr val="bg1"/>
                </a:solidFill>
              </a:rPr>
              <a:t>Аудитория</a:t>
            </a:r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Аудитория</c:v>
                </c:pt>
              </c:strCache>
            </c:strRef>
          </c:tx>
          <c:dLbls>
            <c:dLbl>
              <c:idx val="1"/>
              <c:layout>
                <c:manualLayout>
                  <c:x val="0.10396692916919073"/>
                  <c:y val="7.289901863164886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8.2792847367122113E-2"/>
                  <c:y val="0.139308772285659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Лист1!$A$2:$A$4</c:f>
              <c:strCache>
                <c:ptCount val="3"/>
                <c:pt idx="0">
                  <c:v>Школьники</c:v>
                </c:pt>
                <c:pt idx="1">
                  <c:v>Студенты</c:v>
                </c:pt>
                <c:pt idx="2">
                  <c:v>Абитуриенты</c:v>
                </c:pt>
              </c:strCache>
            </c:strRef>
          </c:cat>
          <c:val>
            <c:numRef>
              <c:f>Лист1!$B$2:$B$4</c:f>
              <c:numCache>
                <c:formatCode>0%</c:formatCode>
                <c:ptCount val="3"/>
                <c:pt idx="0">
                  <c:v>0.77</c:v>
                </c:pt>
                <c:pt idx="1">
                  <c:v>0.12</c:v>
                </c:pt>
                <c:pt idx="2">
                  <c:v>0.11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2076350093109867"/>
          <c:y val="0.30770204208436219"/>
          <c:w val="0.37638711269659642"/>
          <c:h val="0.51018002712725519"/>
        </c:manualLayout>
      </c:layout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ru-RU"/>
        </a:p>
      </c:txPr>
    </c:legend>
    <c:plotVisOnly val="1"/>
    <c:dispBlanksAs val="gap"/>
    <c:showDLblsOverMax val="0"/>
  </c:chart>
  <c:spPr>
    <a:solidFill>
      <a:schemeClr val="tx1"/>
    </a:solidFill>
    <a:ln>
      <a:noFill/>
    </a:ln>
    <a:effectLst>
      <a:softEdge rad="317500"/>
    </a:effectLst>
  </c:spPr>
  <c:txPr>
    <a:bodyPr/>
    <a:lstStyle/>
    <a:p>
      <a:pPr>
        <a:defRPr sz="1800"/>
      </a:pPr>
      <a:endParaRPr lang="ru-RU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027147AF-F9A9-4D63-B19C-9085990CD5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5CBD61C2-5F26-464A-B758-BBDE5675F1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EC514F-997F-40A6-8D96-830D9E188FE6}" type="datetime1">
              <a:rPr lang="ru-RU" smtClean="0"/>
              <a:t>29.11.2023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4557DEE5-DD29-4FD4-85BE-B7B87A25DF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5371C804-CB60-49D5-B44A-80D733B5C7E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341B19B-2722-49DF-987B-0896100D0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7703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97A106B-F5C0-4C5E-9E7A-AFE8FC1A73A7}" type="datetime1">
              <a:rPr lang="ru-RU" noProof="0" smtClean="0"/>
              <a:t>29.11.2023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F75CB5-5666-5049-9AE0-38EFD385C21E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149207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109124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04382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F75CB5-5666-5049-9AE0-38EFD385C21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7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22634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8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70431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9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50914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14">
            <a:extLst>
              <a:ext uri="{FF2B5EF4-FFF2-40B4-BE49-F238E27FC236}">
                <a16:creationId xmlns:a16="http://schemas.microsoft.com/office/drawing/2014/main" xmlns="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Объект 14">
            <a:extLst>
              <a:ext uri="{FF2B5EF4-FFF2-40B4-BE49-F238E27FC236}">
                <a16:creationId xmlns:a16="http://schemas.microsoft.com/office/drawing/2014/main" xmlns="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sz="45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ru" dirty="0"/>
              <a:t>Щелкните, чтобы изменить заголовок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xmlns="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sz="3500" b="0" i="0" spc="1800" baseline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" dirty="0"/>
              <a:t>Щелкните, чтобы изменить подзаголовок</a:t>
            </a:r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xmlns="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" dirty="0"/>
              <a:t>Щелкните, чтобы изменить стиль основного текста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Объект 14">
            <a:extLst>
              <a:ext uri="{FF2B5EF4-FFF2-40B4-BE49-F238E27FC236}">
                <a16:creationId xmlns:a16="http://schemas.microsoft.com/office/drawing/2014/main" xmlns="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xmlns="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/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xmlns="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xmlns="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1" name="Текст 19">
            <a:extLst>
              <a:ext uri="{FF2B5EF4-FFF2-40B4-BE49-F238E27FC236}">
                <a16:creationId xmlns:a16="http://schemas.microsoft.com/office/drawing/2014/main" xmlns="" id="{BC4BAB7B-AB4F-FB57-387C-7A8618043E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8" name="Текст 5">
            <a:extLst>
              <a:ext uri="{FF2B5EF4-FFF2-40B4-BE49-F238E27FC236}">
                <a16:creationId xmlns:a16="http://schemas.microsoft.com/office/drawing/2014/main" xmlns="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  <a:p>
            <a:pPr rtl="0"/>
            <a:endParaRPr lang="ru-RU" noProof="0" dirty="0">
              <a:solidFill>
                <a:schemeClr val="bg1"/>
              </a:solidFill>
            </a:endParaRP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xmlns="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Нижний колонтитул 4">
            <a:extLst>
              <a:ext uri="{FF2B5EF4-FFF2-40B4-BE49-F238E27FC236}">
                <a16:creationId xmlns:a16="http://schemas.microsoft.com/office/drawing/2014/main" xmlns="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9" name="Номер слайда 5">
            <a:extLst>
              <a:ext uri="{FF2B5EF4-FFF2-40B4-BE49-F238E27FC236}">
                <a16:creationId xmlns:a16="http://schemas.microsoft.com/office/drawing/2014/main" xmlns="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Графический объект 12">
            <a:extLst>
              <a:ext uri="{FF2B5EF4-FFF2-40B4-BE49-F238E27FC236}">
                <a16:creationId xmlns:a16="http://schemas.microsoft.com/office/drawing/2014/main" xmlns="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Рисунок 34">
            <a:extLst>
              <a:ext uri="{FF2B5EF4-FFF2-40B4-BE49-F238E27FC236}">
                <a16:creationId xmlns:a16="http://schemas.microsoft.com/office/drawing/2014/main" xmlns="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xmlns="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5" name="Текст 5">
            <a:extLst>
              <a:ext uri="{FF2B5EF4-FFF2-40B4-BE49-F238E27FC236}">
                <a16:creationId xmlns:a16="http://schemas.microsoft.com/office/drawing/2014/main" xmlns="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xmlns="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xmlns="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Текст 3">
            <a:extLst>
              <a:ext uri="{FF2B5EF4-FFF2-40B4-BE49-F238E27FC236}">
                <a16:creationId xmlns:a16="http://schemas.microsoft.com/office/drawing/2014/main" xmlns="" id="{1ABCF599-DE3A-3924-1B55-8986557F7D6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xmlns="" id="{95711A8B-0B07-4705-5569-EA1C5E3964C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xmlns="" id="{18BA5EC5-6267-42DB-3068-781F4FBA335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xmlns="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xmlns="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4" name="Графический объект 12">
            <a:extLst>
              <a:ext uri="{FF2B5EF4-FFF2-40B4-BE49-F238E27FC236}">
                <a16:creationId xmlns:a16="http://schemas.microsoft.com/office/drawing/2014/main" xmlns="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Графический объект 15">
            <a:extLst>
              <a:ext uri="{FF2B5EF4-FFF2-40B4-BE49-F238E27FC236}">
                <a16:creationId xmlns:a16="http://schemas.microsoft.com/office/drawing/2014/main" xmlns="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6" name="Графический объект 15">
            <a:extLst>
              <a:ext uri="{FF2B5EF4-FFF2-40B4-BE49-F238E27FC236}">
                <a16:creationId xmlns:a16="http://schemas.microsoft.com/office/drawing/2014/main" xmlns="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xmlns="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8" name="Текст 19">
            <a:extLst>
              <a:ext uri="{FF2B5EF4-FFF2-40B4-BE49-F238E27FC236}">
                <a16:creationId xmlns:a16="http://schemas.microsoft.com/office/drawing/2014/main" xmlns="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ru-RU" noProof="0"/>
              <a:t>Щелкните, чтобы отредактировать текст</a:t>
            </a:r>
          </a:p>
        </p:txBody>
      </p:sp>
      <p:sp>
        <p:nvSpPr>
          <p:cNvPr id="40" name="Текст 19">
            <a:extLst>
              <a:ext uri="{FF2B5EF4-FFF2-40B4-BE49-F238E27FC236}">
                <a16:creationId xmlns:a16="http://schemas.microsoft.com/office/drawing/2014/main" xmlns="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ru-RU" noProof="0"/>
              <a:t>Щелкните, чтобы отредактировать текст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xmlns="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</p:txBody>
      </p:sp>
      <p:sp>
        <p:nvSpPr>
          <p:cNvPr id="19" name="Объект 4">
            <a:extLst>
              <a:ext uri="{FF2B5EF4-FFF2-40B4-BE49-F238E27FC236}">
                <a16:creationId xmlns:a16="http://schemas.microsoft.com/office/drawing/2014/main" xmlns="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</p:txBody>
      </p:sp>
      <p:sp>
        <p:nvSpPr>
          <p:cNvPr id="41" name="Графический объект 15">
            <a:extLst>
              <a:ext uri="{FF2B5EF4-FFF2-40B4-BE49-F238E27FC236}">
                <a16:creationId xmlns:a16="http://schemas.microsoft.com/office/drawing/2014/main" xmlns="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42" name="Графический объект 15">
            <a:extLst>
              <a:ext uri="{FF2B5EF4-FFF2-40B4-BE49-F238E27FC236}">
                <a16:creationId xmlns:a16="http://schemas.microsoft.com/office/drawing/2014/main" xmlns="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44" name="Графический объект 12">
            <a:extLst>
              <a:ext uri="{FF2B5EF4-FFF2-40B4-BE49-F238E27FC236}">
                <a16:creationId xmlns:a16="http://schemas.microsoft.com/office/drawing/2014/main" xmlns="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xmlns="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xmlns="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8" name="Графический объект 12">
            <a:extLst>
              <a:ext uri="{FF2B5EF4-FFF2-40B4-BE49-F238E27FC236}">
                <a16:creationId xmlns:a16="http://schemas.microsoft.com/office/drawing/2014/main" xmlns="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071774B0-5C6F-338C-838B-03C1E04D0C9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Графический объект 15">
            <a:extLst>
              <a:ext uri="{FF2B5EF4-FFF2-40B4-BE49-F238E27FC236}">
                <a16:creationId xmlns:a16="http://schemas.microsoft.com/office/drawing/2014/main" xmlns="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3" name="Графический объект 12">
            <a:extLst>
              <a:ext uri="{FF2B5EF4-FFF2-40B4-BE49-F238E27FC236}">
                <a16:creationId xmlns:a16="http://schemas.microsoft.com/office/drawing/2014/main" xmlns="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xmlns="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xmlns="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xmlns="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9" name="Графический объект 12">
            <a:extLst>
              <a:ext uri="{FF2B5EF4-FFF2-40B4-BE49-F238E27FC236}">
                <a16:creationId xmlns:a16="http://schemas.microsoft.com/office/drawing/2014/main" xmlns="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Название и контент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8" name="Объект 8">
            <a:extLst>
              <a:ext uri="{FF2B5EF4-FFF2-40B4-BE49-F238E27FC236}">
                <a16:creationId xmlns:a16="http://schemas.microsoft.com/office/drawing/2014/main" xmlns="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ru-RU" b="0" i="0" noProof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Щелкните, чтобы вставить сюда изображение или графический объект</a:t>
            </a:r>
            <a:endParaRPr lang="ru-RU" b="0" i="0" noProof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Графический объект 15">
            <a:extLst>
              <a:ext uri="{FF2B5EF4-FFF2-40B4-BE49-F238E27FC236}">
                <a16:creationId xmlns:a16="http://schemas.microsoft.com/office/drawing/2014/main" xmlns="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3" name="Графический объект 12">
            <a:extLst>
              <a:ext uri="{FF2B5EF4-FFF2-40B4-BE49-F238E27FC236}">
                <a16:creationId xmlns:a16="http://schemas.microsoft.com/office/drawing/2014/main" xmlns="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xmlns="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xmlns="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xmlns="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9" name="Графический объект 12">
            <a:extLst>
              <a:ext uri="{FF2B5EF4-FFF2-40B4-BE49-F238E27FC236}">
                <a16:creationId xmlns:a16="http://schemas.microsoft.com/office/drawing/2014/main" xmlns="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xmlns="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6" name="Объект 3">
            <a:extLst>
              <a:ext uri="{FF2B5EF4-FFF2-40B4-BE49-F238E27FC236}">
                <a16:creationId xmlns:a16="http://schemas.microsoft.com/office/drawing/2014/main" xmlns="" id="{8476BD1A-F3CD-7831-B675-4B30DB13BBB4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3" name="Объект 3">
            <a:extLst>
              <a:ext uri="{FF2B5EF4-FFF2-40B4-BE49-F238E27FC236}">
                <a16:creationId xmlns:a16="http://schemas.microsoft.com/office/drawing/2014/main" xmlns="" id="{00056BB6-6681-5F18-0707-36FF788E8B7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xmlns="" id="{DA861960-A20F-381C-EC4B-C2A0F840B4C9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Текст 5">
            <a:extLst>
              <a:ext uri="{FF2B5EF4-FFF2-40B4-BE49-F238E27FC236}">
                <a16:creationId xmlns:a16="http://schemas.microsoft.com/office/drawing/2014/main" xmlns="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</p:txBody>
      </p:sp>
      <p:sp>
        <p:nvSpPr>
          <p:cNvPr id="24" name="Графический объект 12">
            <a:extLst>
              <a:ext uri="{FF2B5EF4-FFF2-40B4-BE49-F238E27FC236}">
                <a16:creationId xmlns:a16="http://schemas.microsoft.com/office/drawing/2014/main" xmlns="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xmlns="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xmlns="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xmlns="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Графический объект 12">
            <a:extLst>
              <a:ext uri="{FF2B5EF4-FFF2-40B4-BE49-F238E27FC236}">
                <a16:creationId xmlns:a16="http://schemas.microsoft.com/office/drawing/2014/main" xmlns="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xmlns="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xmlns="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1" name="Объект 3">
            <a:extLst>
              <a:ext uri="{FF2B5EF4-FFF2-40B4-BE49-F238E27FC236}">
                <a16:creationId xmlns:a16="http://schemas.microsoft.com/office/drawing/2014/main" xmlns="" id="{2A5F4FEA-EFFD-2913-9734-00CA69A215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xmlns="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7" name="Графический объект 15">
            <a:extLst>
              <a:ext uri="{FF2B5EF4-FFF2-40B4-BE49-F238E27FC236}">
                <a16:creationId xmlns:a16="http://schemas.microsoft.com/office/drawing/2014/main" xmlns="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9" name="Графический объект 12">
            <a:extLst>
              <a:ext uri="{FF2B5EF4-FFF2-40B4-BE49-F238E27FC236}">
                <a16:creationId xmlns:a16="http://schemas.microsoft.com/office/drawing/2014/main" xmlns="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4" name="Нижний колонтитул 4">
            <a:extLst>
              <a:ext uri="{FF2B5EF4-FFF2-40B4-BE49-F238E27FC236}">
                <a16:creationId xmlns:a16="http://schemas.microsoft.com/office/drawing/2014/main" xmlns="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20" name="Номер слайда 5">
            <a:extLst>
              <a:ext uri="{FF2B5EF4-FFF2-40B4-BE49-F238E27FC236}">
                <a16:creationId xmlns:a16="http://schemas.microsoft.com/office/drawing/2014/main" xmlns="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Графический объект 15">
            <a:extLst>
              <a:ext uri="{FF2B5EF4-FFF2-40B4-BE49-F238E27FC236}">
                <a16:creationId xmlns:a16="http://schemas.microsoft.com/office/drawing/2014/main" xmlns="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xmlns="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Объект 14">
            <a:extLst>
              <a:ext uri="{FF2B5EF4-FFF2-40B4-BE49-F238E27FC236}">
                <a16:creationId xmlns:a16="http://schemas.microsoft.com/office/drawing/2014/main" xmlns="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xmlns="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xmlns="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xmlns="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Овал 26">
            <a:extLst>
              <a:ext uri="{FF2B5EF4-FFF2-40B4-BE49-F238E27FC236}">
                <a16:creationId xmlns:a16="http://schemas.microsoft.com/office/drawing/2014/main" xmlns="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xmlns="" id="{04BA031E-69C2-025F-5A62-37A61D3D51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6" name="Нижний колонтитул 4">
            <a:extLst>
              <a:ext uri="{FF2B5EF4-FFF2-40B4-BE49-F238E27FC236}">
                <a16:creationId xmlns:a16="http://schemas.microsoft.com/office/drawing/2014/main" xmlns="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xmlns="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8" name="Графический объект 12">
            <a:extLst>
              <a:ext uri="{FF2B5EF4-FFF2-40B4-BE49-F238E27FC236}">
                <a16:creationId xmlns:a16="http://schemas.microsoft.com/office/drawing/2014/main" xmlns="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187"/>
            <a:ext cx="9953625" cy="3271837"/>
          </a:xfrm>
        </p:spPr>
        <p:txBody>
          <a:bodyPr rtlCol="0"/>
          <a:lstStyle/>
          <a:p>
            <a:pPr rtl="0"/>
            <a:r>
              <a:rPr lang="ru-RU" sz="4400" dirty="0"/>
              <a:t>Проект по разработке визуальной новеллы</a:t>
            </a:r>
          </a:p>
        </p:txBody>
      </p:sp>
      <p:sp>
        <p:nvSpPr>
          <p:cNvPr id="4" name="Подзаголовок 3" hidden="1">
            <a:extLst>
              <a:ext uri="{FF2B5EF4-FFF2-40B4-BE49-F238E27FC236}">
                <a16:creationId xmlns:a16="http://schemas.microsoft.com/office/drawing/2014/main" xmlns="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ru-RU" sz="4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en-US" sz="3600" dirty="0"/>
              <a:t>IT DARK TEAM 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61" y="255588"/>
            <a:ext cx="6910627" cy="663575"/>
          </a:xfrm>
        </p:spPr>
        <p:txBody>
          <a:bodyPr rtlCol="0"/>
          <a:lstStyle/>
          <a:p>
            <a:pPr rtl="0"/>
            <a:r>
              <a:rPr lang="ru-RU" b="1" dirty="0"/>
              <a:t>Тимлид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1377616"/>
          </a:xfrm>
        </p:spPr>
        <p:txBody>
          <a:bodyPr rtlCol="0"/>
          <a:lstStyle/>
          <a:p>
            <a:pPr rtl="0"/>
            <a:endParaRPr lang="ru-RU" dirty="0"/>
          </a:p>
          <a:p>
            <a:pPr rtl="0"/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5764" y="1414464"/>
            <a:ext cx="7452326" cy="4233862"/>
          </a:xfrm>
        </p:spPr>
        <p:txBody>
          <a:bodyPr rtlCol="0"/>
          <a:lstStyle/>
          <a:p>
            <a:pPr rtl="0"/>
            <a:r>
              <a:rPr lang="ru-RU" sz="1800" dirty="0">
                <a:latin typeface="+mj-lt"/>
              </a:rPr>
              <a:t>Организовал команду, поставил и распределил задачи для каждого участника</a:t>
            </a:r>
          </a:p>
          <a:p>
            <a:pPr rtl="0"/>
            <a:r>
              <a:rPr lang="ru-RU" sz="1800" dirty="0">
                <a:latin typeface="+mj-lt"/>
              </a:rPr>
              <a:t>Обсудил с командой, какие могут быть риски проекта и в случае чего, как их предотвратить</a:t>
            </a:r>
          </a:p>
          <a:p>
            <a:pPr rtl="0"/>
            <a:r>
              <a:rPr lang="ru-RU" sz="1800" dirty="0">
                <a:latin typeface="+mj-lt"/>
              </a:rPr>
              <a:t>Записал задачи на доску, чтобы ребятам было проще ориентироваться – что им необходимо сделать и к какому числу(успевают ли они закончить в срок)</a:t>
            </a:r>
          </a:p>
          <a:p>
            <a:pPr rtl="0"/>
            <a:r>
              <a:rPr lang="ru-RU" sz="1800" dirty="0">
                <a:latin typeface="+mj-lt"/>
              </a:rPr>
              <a:t>Продолжает следить за ходом выполнения поставленных задач</a:t>
            </a:r>
          </a:p>
          <a:p>
            <a:pPr rtl="0"/>
            <a:endParaRPr lang="ru-RU" sz="1800" dirty="0">
              <a:latin typeface="+mj-lt"/>
            </a:endParaRPr>
          </a:p>
        </p:txBody>
      </p:sp>
      <p:sp>
        <p:nvSpPr>
          <p:cNvPr id="17" name="Нижний колонтитул 16" hidden="1">
            <a:extLst>
              <a:ext uri="{FF2B5EF4-FFF2-40B4-BE49-F238E27FC236}">
                <a16:creationId xmlns:a16="http://schemas.microsoft.com/office/drawing/2014/main" xmlns="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xmlns="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59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61" y="255588"/>
            <a:ext cx="6910627" cy="663575"/>
          </a:xfrm>
        </p:spPr>
        <p:txBody>
          <a:bodyPr rtlCol="0"/>
          <a:lstStyle/>
          <a:p>
            <a:pPr rtl="0"/>
            <a:r>
              <a:rPr lang="ru-RU" b="1" dirty="0"/>
              <a:t>Аналитик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1377616"/>
          </a:xfrm>
        </p:spPr>
        <p:txBody>
          <a:bodyPr rtlCol="0"/>
          <a:lstStyle/>
          <a:p>
            <a:pPr rtl="0"/>
            <a:endParaRPr lang="ru-RU" dirty="0"/>
          </a:p>
          <a:p>
            <a:pPr rtl="0"/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5764" y="1266826"/>
            <a:ext cx="7452326" cy="4881562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2000" dirty="0">
                <a:latin typeface="+mj-lt"/>
              </a:rPr>
              <a:t>Был проведён опрос целевой аудитории, по результатам которого наша команда сделала вывод:</a:t>
            </a:r>
          </a:p>
          <a:p>
            <a:pPr marL="0" indent="0" rtl="0">
              <a:buNone/>
            </a:pPr>
            <a:endParaRPr lang="ru-RU" dirty="0">
              <a:latin typeface="+mj-lt"/>
            </a:endParaRPr>
          </a:p>
          <a:p>
            <a:pPr marL="0" indent="0" rtl="0">
              <a:buNone/>
            </a:pPr>
            <a:r>
              <a:rPr lang="ru-RU" sz="1800" b="0" i="0" dirty="0">
                <a:effectLst/>
                <a:latin typeface="+mj-lt"/>
              </a:rPr>
              <a:t>Большинство респондентов хотят влиться в сферу IT, они указывали, что по окончании</a:t>
            </a:r>
            <a:r>
              <a:rPr lang="ru-RU" sz="1800" dirty="0">
                <a:latin typeface="+mj-lt"/>
              </a:rPr>
              <a:t/>
            </a:r>
            <a:br>
              <a:rPr lang="ru-RU" sz="1800" dirty="0">
                <a:latin typeface="+mj-lt"/>
              </a:rPr>
            </a:br>
            <a:r>
              <a:rPr lang="ru-RU" sz="1800" b="0" i="0" dirty="0">
                <a:effectLst/>
                <a:latin typeface="+mj-lt"/>
              </a:rPr>
              <a:t>обучения хотят получить такие профессии как: Программист, Айтишник, но в большинстве случаев</a:t>
            </a:r>
            <a:r>
              <a:rPr lang="ru-RU" sz="1800" dirty="0">
                <a:latin typeface="+mj-lt"/>
              </a:rPr>
              <a:t/>
            </a:r>
            <a:br>
              <a:rPr lang="ru-RU" sz="1800" dirty="0">
                <a:latin typeface="+mj-lt"/>
              </a:rPr>
            </a:br>
            <a:r>
              <a:rPr lang="ru-RU" sz="1800" b="0" i="0" dirty="0">
                <a:effectLst/>
                <a:latin typeface="+mj-lt"/>
              </a:rPr>
              <a:t>они даже не представляют в каком направлении хотят развиваться.</a:t>
            </a:r>
            <a:endParaRPr lang="ru-RU" sz="1800" dirty="0">
              <a:latin typeface="+mj-lt"/>
            </a:endParaRPr>
          </a:p>
        </p:txBody>
      </p:sp>
      <p:sp>
        <p:nvSpPr>
          <p:cNvPr id="17" name="Нижний колонтитул 16" hidden="1">
            <a:extLst>
              <a:ext uri="{FF2B5EF4-FFF2-40B4-BE49-F238E27FC236}">
                <a16:creationId xmlns:a16="http://schemas.microsoft.com/office/drawing/2014/main" xmlns="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xmlns="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2061" y="347770"/>
            <a:ext cx="6910627" cy="726857"/>
          </a:xfrm>
        </p:spPr>
        <p:txBody>
          <a:bodyPr/>
          <a:lstStyle/>
          <a:p>
            <a:pPr algn="ctr"/>
            <a:r>
              <a:rPr lang="ru-RU" sz="3200" b="1" dirty="0" smtClean="0"/>
              <a:t>Описание целевой аудитории</a:t>
            </a:r>
            <a:endParaRPr lang="ru-RU" sz="3200" b="1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28"/>
          </p:nvPr>
        </p:nvSpPr>
        <p:spPr>
          <a:xfrm>
            <a:off x="1025624" y="1515533"/>
            <a:ext cx="6888665" cy="4893734"/>
          </a:xfrm>
        </p:spPr>
        <p:txBody>
          <a:bodyPr/>
          <a:lstStyle/>
          <a:p>
            <a:pPr marL="0" indent="0">
              <a:buNone/>
            </a:pPr>
            <a:r>
              <a:rPr lang="ru-RU" sz="1400" dirty="0" smtClean="0"/>
              <a:t>Что ожидают:</a:t>
            </a:r>
          </a:p>
          <a:p>
            <a:pPr>
              <a:buClr>
                <a:schemeClr val="bg1"/>
              </a:buClr>
            </a:pPr>
            <a:r>
              <a:rPr lang="ru-RU" sz="1400" dirty="0" smtClean="0"/>
              <a:t>Новые знакомства</a:t>
            </a:r>
          </a:p>
          <a:p>
            <a:pPr>
              <a:buClr>
                <a:schemeClr val="bg1"/>
              </a:buClr>
            </a:pPr>
            <a:r>
              <a:rPr lang="ru-RU" sz="1400" dirty="0" smtClean="0"/>
              <a:t>Обучиться чему-то новому</a:t>
            </a:r>
          </a:p>
          <a:p>
            <a:pPr marL="0" indent="0">
              <a:buClr>
                <a:schemeClr val="bg1"/>
              </a:buClr>
              <a:buNone/>
            </a:pPr>
            <a:endParaRPr lang="ru-RU" sz="1400" dirty="0" smtClean="0"/>
          </a:p>
          <a:p>
            <a:pPr marL="0" indent="0">
              <a:buClr>
                <a:schemeClr val="bg1"/>
              </a:buClr>
              <a:buNone/>
            </a:pPr>
            <a:r>
              <a:rPr lang="ru-RU" sz="1400" dirty="0" smtClean="0"/>
              <a:t>Чего остерегаются:</a:t>
            </a:r>
          </a:p>
          <a:p>
            <a:pPr>
              <a:buClr>
                <a:schemeClr val="bg1"/>
              </a:buClr>
            </a:pPr>
            <a:r>
              <a:rPr lang="ru-RU" sz="1400" dirty="0" smtClean="0"/>
              <a:t>Неверный выбор специальности</a:t>
            </a:r>
          </a:p>
          <a:p>
            <a:pPr>
              <a:buClr>
                <a:schemeClr val="bg1"/>
              </a:buClr>
            </a:pPr>
            <a:r>
              <a:rPr lang="ru-RU" sz="1400" dirty="0" smtClean="0"/>
              <a:t>Тяжесть обучения</a:t>
            </a:r>
          </a:p>
          <a:p>
            <a:pPr>
              <a:buClr>
                <a:schemeClr val="bg1"/>
              </a:buClr>
            </a:pPr>
            <a:endParaRPr lang="ru-RU" sz="1400" dirty="0"/>
          </a:p>
          <a:p>
            <a:pPr marL="0" indent="0">
              <a:buClr>
                <a:schemeClr val="bg1"/>
              </a:buClr>
              <a:buNone/>
            </a:pPr>
            <a:endParaRPr lang="ru-RU" sz="1400" dirty="0" smtClean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ru-RU" noProof="0" smtClean="0"/>
              <a:pPr rtl="0"/>
              <a:t>4</a:t>
            </a:fld>
            <a:endParaRPr lang="ru-RU" noProof="0"/>
          </a:p>
        </p:txBody>
      </p:sp>
      <p:graphicFrame>
        <p:nvGraphicFramePr>
          <p:cNvPr id="7" name="Диаграмма 6"/>
          <p:cNvGraphicFramePr/>
          <p:nvPr>
            <p:extLst>
              <p:ext uri="{D42A27DB-BD31-4B8C-83A1-F6EECF244321}">
                <p14:modId xmlns:p14="http://schemas.microsoft.com/office/powerpoint/2010/main" val="2088618467"/>
              </p:ext>
            </p:extLst>
          </p:nvPr>
        </p:nvGraphicFramePr>
        <p:xfrm>
          <a:off x="4187367" y="1681479"/>
          <a:ext cx="4457100" cy="34216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22833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95891" y="383241"/>
            <a:ext cx="6910627" cy="1164882"/>
          </a:xfrm>
        </p:spPr>
        <p:txBody>
          <a:bodyPr/>
          <a:lstStyle/>
          <a:p>
            <a:r>
              <a:rPr lang="ru-RU" dirty="0" smtClean="0"/>
              <a:t>Аналитика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28"/>
          </p:nvPr>
        </p:nvSpPr>
        <p:spPr>
          <a:xfrm>
            <a:off x="186267" y="1778001"/>
            <a:ext cx="8509000" cy="4588932"/>
          </a:xfrm>
        </p:spPr>
        <p:txBody>
          <a:bodyPr/>
          <a:lstStyle/>
          <a:p>
            <a:r>
              <a:rPr lang="ru-RU" dirty="0" smtClean="0"/>
              <a:t>Опираясь на анализ целевой аудитории новеллы. Был выбран уникальный дизайн рисовки. </a:t>
            </a:r>
          </a:p>
          <a:p>
            <a:r>
              <a:rPr lang="ru-RU" dirty="0" smtClean="0"/>
              <a:t>Проанализировав похожие продукты, например, </a:t>
            </a:r>
            <a:r>
              <a:rPr lang="en-US" i="1" dirty="0"/>
              <a:t>“</a:t>
            </a:r>
            <a:r>
              <a:rPr lang="en-US" i="1" dirty="0" err="1"/>
              <a:t>Doki</a:t>
            </a:r>
            <a:r>
              <a:rPr lang="en-US" i="1" dirty="0"/>
              <a:t> </a:t>
            </a:r>
            <a:r>
              <a:rPr lang="en-US" i="1" dirty="0" err="1"/>
              <a:t>Doki</a:t>
            </a:r>
            <a:r>
              <a:rPr lang="en-US" i="1" dirty="0"/>
              <a:t> Literature Club</a:t>
            </a:r>
            <a:r>
              <a:rPr lang="en-US" i="1" dirty="0" smtClean="0"/>
              <a:t>!”</a:t>
            </a:r>
            <a:r>
              <a:rPr lang="ru-RU" dirty="0" smtClean="0"/>
              <a:t>, был составлен сценарий с учётом возрастной </a:t>
            </a:r>
            <a:r>
              <a:rPr lang="ru-RU" dirty="0" err="1" smtClean="0"/>
              <a:t>котегории</a:t>
            </a:r>
            <a:r>
              <a:rPr lang="ru-RU" dirty="0" smtClean="0"/>
              <a:t> целевой аудитории, чтобы без шокирующего контента.</a:t>
            </a:r>
          </a:p>
          <a:p>
            <a:r>
              <a:rPr lang="ru-RU" dirty="0" smtClean="0"/>
              <a:t>Новелла интерактивна. В ней присутствуют </a:t>
            </a:r>
            <a:r>
              <a:rPr lang="en-US" dirty="0" smtClean="0"/>
              <a:t>“</a:t>
            </a:r>
            <a:r>
              <a:rPr lang="ru-RU" dirty="0" smtClean="0"/>
              <a:t>мини-игры</a:t>
            </a:r>
            <a:r>
              <a:rPr lang="en-US" dirty="0" smtClean="0"/>
              <a:t>”</a:t>
            </a:r>
            <a:r>
              <a:rPr lang="ru-RU" dirty="0" smtClean="0"/>
              <a:t>, которые помогут глубже погрузить игрока в специальность. Он сможет опробовать свою будущую профессию в процессе игры.</a:t>
            </a:r>
          </a:p>
          <a:p>
            <a:r>
              <a:rPr lang="ru-RU" dirty="0"/>
              <a:t>Исходя из всего вышеописанного понятно, что новелла должна иметь привлекательный внешний вид, возможность рассказать </a:t>
            </a:r>
            <a:r>
              <a:rPr lang="ru-RU"/>
              <a:t>о </a:t>
            </a:r>
            <a:r>
              <a:rPr lang="ru-RU" smtClean="0"/>
              <a:t>специальности</a:t>
            </a:r>
            <a:r>
              <a:rPr lang="ru-RU"/>
              <a:t>.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ru-RU" noProof="0" smtClean="0"/>
              <a:pPr rtl="0"/>
              <a:t>5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23576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Карта эмпатии</a:t>
            </a:r>
          </a:p>
        </p:txBody>
      </p:sp>
      <p:sp>
        <p:nvSpPr>
          <p:cNvPr id="4" name="Текст 3" hidden="1">
            <a:extLst>
              <a:ext uri="{FF2B5EF4-FFF2-40B4-BE49-F238E27FC236}">
                <a16:creationId xmlns:a16="http://schemas.microsoft.com/office/drawing/2014/main" xmlns="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327095" y="2220319"/>
            <a:ext cx="9767086" cy="929026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28" name="Текст 27" hidden="1">
            <a:extLst>
              <a:ext uri="{FF2B5EF4-FFF2-40B4-BE49-F238E27FC236}">
                <a16:creationId xmlns:a16="http://schemas.microsoft.com/office/drawing/2014/main" xmlns="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30" name="Текст 29" hidden="1">
            <a:extLst>
              <a:ext uri="{FF2B5EF4-FFF2-40B4-BE49-F238E27FC236}">
                <a16:creationId xmlns:a16="http://schemas.microsoft.com/office/drawing/2014/main" xmlns="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32" name="Текст 31" hidden="1">
            <a:extLst>
              <a:ext uri="{FF2B5EF4-FFF2-40B4-BE49-F238E27FC236}">
                <a16:creationId xmlns:a16="http://schemas.microsoft.com/office/drawing/2014/main" xmlns="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/>
          <a:p>
            <a:pPr rtl="0"/>
            <a:endParaRPr lang="ru-RU" dirty="0"/>
          </a:p>
          <a:p>
            <a:pPr rtl="0"/>
            <a:endParaRPr lang="ru-RU" dirty="0"/>
          </a:p>
        </p:txBody>
      </p:sp>
      <p:sp>
        <p:nvSpPr>
          <p:cNvPr id="10" name="Нижний колонтитул 9" hidden="1">
            <a:extLst>
              <a:ext uri="{FF2B5EF4-FFF2-40B4-BE49-F238E27FC236}">
                <a16:creationId xmlns:a16="http://schemas.microsoft.com/office/drawing/2014/main" xmlns="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xmlns="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6</a:t>
            </a:fld>
            <a:endParaRPr lang="ru-R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07DE129-7126-F67F-CF27-5B66A5C306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314" y="1309687"/>
            <a:ext cx="17339879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049" name="Рисунок 1" descr="https://sun9-34.userapi.com/impg/P6_v49pSY3A8VexbMBp1GbFCwBZULIdAxsXv-Q/fSsiTYOQqIM.jpg?size=941x537&amp;quality=96&amp;sign=753e27e91d01e5fb6764432983de1715&amp;type=album">
            <a:extLst>
              <a:ext uri="{FF2B5EF4-FFF2-40B4-BE49-F238E27FC236}">
                <a16:creationId xmlns:a16="http://schemas.microsoft.com/office/drawing/2014/main" xmlns="" id="{ADAE5C6B-D411-9D4B-D792-1EEF684AE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662" y="1690688"/>
            <a:ext cx="8448675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D0FED4B5-0DD4-CFB0-D9EF-3EB03BCE05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314" y="1841598"/>
            <a:ext cx="1733987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Карта эмпатии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61" y="255588"/>
            <a:ext cx="6910627" cy="663575"/>
          </a:xfrm>
        </p:spPr>
        <p:txBody>
          <a:bodyPr rtlCol="0"/>
          <a:lstStyle/>
          <a:p>
            <a:pPr rtl="0"/>
            <a:r>
              <a:rPr lang="ru-RU" dirty="0"/>
              <a:t>Сценарист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1377616"/>
          </a:xfrm>
        </p:spPr>
        <p:txBody>
          <a:bodyPr rtlCol="0"/>
          <a:lstStyle/>
          <a:p>
            <a:pPr rtl="0"/>
            <a:endParaRPr lang="ru-RU" dirty="0"/>
          </a:p>
          <a:p>
            <a:pPr rtl="0"/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61964" y="1071563"/>
            <a:ext cx="7786686" cy="4752975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dirty="0">
                <a:latin typeface="+mj-lt"/>
              </a:rPr>
              <a:t>С помощью данных, собранных аналитиком, сценарист разработал сюжет визуальной новеллы, который удовлетворяет запросам целевой аудитории и рассказывает о профессии «разработчик игр».</a:t>
            </a:r>
          </a:p>
          <a:p>
            <a:pPr marL="0" indent="0" algn="ctr" rtl="0">
              <a:buNone/>
            </a:pPr>
            <a:endParaRPr lang="ru-RU" b="0" i="1" dirty="0">
              <a:effectLst/>
              <a:latin typeface="+mj-lt"/>
            </a:endParaRPr>
          </a:p>
          <a:p>
            <a:pPr marL="0" indent="0" algn="ctr" rtl="0">
              <a:buNone/>
            </a:pPr>
            <a:r>
              <a:rPr lang="ru-RU" b="0" i="1" dirty="0">
                <a:effectLst/>
                <a:latin typeface="+mj-lt"/>
              </a:rPr>
              <a:t>Главная героиня Алиса - девушка, недавно закончившая школу, ей только предстоит сдать</a:t>
            </a:r>
            <a:r>
              <a:rPr lang="ru-RU" i="1" dirty="0">
                <a:latin typeface="+mj-lt"/>
              </a:rPr>
              <a:t/>
            </a:r>
            <a:br>
              <a:rPr lang="ru-RU" i="1" dirty="0">
                <a:latin typeface="+mj-lt"/>
              </a:rPr>
            </a:br>
            <a:r>
              <a:rPr lang="ru-RU" b="0" i="1" dirty="0">
                <a:effectLst/>
                <a:latin typeface="+mj-lt"/>
              </a:rPr>
              <a:t>экзамены, но уже сейчас она задумывается над выбором будущей</a:t>
            </a:r>
            <a:r>
              <a:rPr lang="ru-RU" i="1" dirty="0">
                <a:latin typeface="+mj-lt"/>
              </a:rPr>
              <a:t/>
            </a:r>
            <a:br>
              <a:rPr lang="ru-RU" i="1" dirty="0">
                <a:latin typeface="+mj-lt"/>
              </a:rPr>
            </a:br>
            <a:r>
              <a:rPr lang="ru-RU" b="0" i="1" dirty="0">
                <a:effectLst/>
                <a:latin typeface="+mj-lt"/>
              </a:rPr>
              <a:t>профессии… Только ее мама не знает, что помимо рисования, Алису так</a:t>
            </a:r>
            <a:r>
              <a:rPr lang="ru-RU" i="1" dirty="0">
                <a:latin typeface="+mj-lt"/>
              </a:rPr>
              <a:t/>
            </a:r>
            <a:br>
              <a:rPr lang="ru-RU" i="1" dirty="0">
                <a:latin typeface="+mj-lt"/>
              </a:rPr>
            </a:br>
            <a:r>
              <a:rPr lang="ru-RU" b="0" i="1" dirty="0">
                <a:effectLst/>
                <a:latin typeface="+mj-lt"/>
              </a:rPr>
              <a:t>же привлекает и программирование, но как Алисе доказать о</a:t>
            </a:r>
            <a:r>
              <a:rPr lang="ru-RU" i="1" dirty="0">
                <a:latin typeface="+mj-lt"/>
              </a:rPr>
              <a:t/>
            </a:r>
            <a:br>
              <a:rPr lang="ru-RU" i="1" dirty="0">
                <a:latin typeface="+mj-lt"/>
              </a:rPr>
            </a:br>
            <a:r>
              <a:rPr lang="ru-RU" b="0" i="1" dirty="0">
                <a:effectLst/>
                <a:latin typeface="+mj-lt"/>
              </a:rPr>
              <a:t>перспективности привлекающей ее специальности - разработчика игр?</a:t>
            </a:r>
            <a:endParaRPr lang="ru-RU" i="1" dirty="0">
              <a:latin typeface="+mj-lt"/>
            </a:endParaRPr>
          </a:p>
          <a:p>
            <a:pPr marL="0" indent="0" rtl="0">
              <a:buNone/>
            </a:pPr>
            <a:endParaRPr lang="ru-RU" sz="1800" dirty="0"/>
          </a:p>
        </p:txBody>
      </p:sp>
      <p:sp>
        <p:nvSpPr>
          <p:cNvPr id="17" name="Нижний колонтитул 16" hidden="1">
            <a:extLst>
              <a:ext uri="{FF2B5EF4-FFF2-40B4-BE49-F238E27FC236}">
                <a16:creationId xmlns:a16="http://schemas.microsoft.com/office/drawing/2014/main" xmlns="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xmlns="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945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61" y="255588"/>
            <a:ext cx="6910627" cy="663575"/>
          </a:xfrm>
        </p:spPr>
        <p:txBody>
          <a:bodyPr rtlCol="0"/>
          <a:lstStyle/>
          <a:p>
            <a:pPr rtl="0"/>
            <a:r>
              <a:rPr lang="ru-RU" b="1" dirty="0"/>
              <a:t>Дизайнер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6"/>
            <a:ext cx="6888665" cy="4071575"/>
          </a:xfrm>
        </p:spPr>
        <p:txBody>
          <a:bodyPr rtlCol="0"/>
          <a:lstStyle/>
          <a:p>
            <a:pPr rtl="0"/>
            <a:endParaRPr lang="ru-RU" dirty="0"/>
          </a:p>
          <a:p>
            <a:pPr rtl="0"/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5764" y="976313"/>
            <a:ext cx="7452326" cy="5172075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1800" dirty="0">
                <a:latin typeface="+mj-lt"/>
              </a:rPr>
              <a:t>На основе сценария дизайнер подготовил спрайты героев визуальной новеллы. Отобрал лучшие  фоны, подходящие под каждую сцену.</a:t>
            </a:r>
          </a:p>
        </p:txBody>
      </p:sp>
      <p:sp>
        <p:nvSpPr>
          <p:cNvPr id="17" name="Нижний колонтитул 16" hidden="1">
            <a:extLst>
              <a:ext uri="{FF2B5EF4-FFF2-40B4-BE49-F238E27FC236}">
                <a16:creationId xmlns:a16="http://schemas.microsoft.com/office/drawing/2014/main" xmlns="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xmlns="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8</a:t>
            </a:fld>
            <a:endParaRPr lang="ru-RU"/>
          </a:p>
        </p:txBody>
      </p:sp>
      <p:pic>
        <p:nvPicPr>
          <p:cNvPr id="8" name="Рисунок 7" descr="Изображение выглядит как Человеческое лицо, одежда, аниме, Анимация&#10;&#10;Автоматически созданное описание">
            <a:extLst>
              <a:ext uri="{FF2B5EF4-FFF2-40B4-BE49-F238E27FC236}">
                <a16:creationId xmlns:a16="http://schemas.microsoft.com/office/drawing/2014/main" xmlns="" id="{9D6A6C8C-C232-B15D-381C-69217B04B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468" y="3056603"/>
            <a:ext cx="5368961" cy="3020040"/>
          </a:xfrm>
          <a:prstGeom prst="rect">
            <a:avLst/>
          </a:prstGeom>
        </p:spPr>
      </p:pic>
      <p:pic>
        <p:nvPicPr>
          <p:cNvPr id="10" name="Рисунок 9" descr="Изображение выглядит как одежда, платье, халат, мода&#10;&#10;Автоматически созданное описание">
            <a:extLst>
              <a:ext uri="{FF2B5EF4-FFF2-40B4-BE49-F238E27FC236}">
                <a16:creationId xmlns:a16="http://schemas.microsoft.com/office/drawing/2014/main" xmlns="" id="{048A57F0-E291-92E6-A368-A3A0DC9E1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7577" y="3056603"/>
            <a:ext cx="5368961" cy="30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8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14" y="255588"/>
            <a:ext cx="5548312" cy="663575"/>
          </a:xfrm>
        </p:spPr>
        <p:txBody>
          <a:bodyPr rtlCol="0"/>
          <a:lstStyle/>
          <a:p>
            <a:pPr rtl="0"/>
            <a:r>
              <a:rPr lang="ru-RU" b="1" dirty="0"/>
              <a:t>Разработчик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1377616"/>
          </a:xfrm>
        </p:spPr>
        <p:txBody>
          <a:bodyPr rtlCol="0"/>
          <a:lstStyle/>
          <a:p>
            <a:pPr rtl="0"/>
            <a:endParaRPr lang="ru-RU" dirty="0"/>
          </a:p>
          <a:p>
            <a:pPr rtl="0"/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00050" y="983889"/>
            <a:ext cx="7514238" cy="1368787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1800" dirty="0">
                <a:latin typeface="+mj-lt"/>
              </a:rPr>
              <a:t>Разработчик изучил основные функции программы «</a:t>
            </a:r>
            <a:r>
              <a:rPr lang="en-US" sz="1800" dirty="0" err="1">
                <a:latin typeface="+mj-lt"/>
              </a:rPr>
              <a:t>Ren’Py</a:t>
            </a:r>
            <a:r>
              <a:rPr lang="ru-RU" sz="1800" dirty="0">
                <a:latin typeface="+mj-lt"/>
              </a:rPr>
              <a:t>». Прописал некоторые сцены и внедрил 2 мини-игры в новеллу.</a:t>
            </a:r>
          </a:p>
        </p:txBody>
      </p:sp>
      <p:sp>
        <p:nvSpPr>
          <p:cNvPr id="17" name="Нижний колонтитул 16" hidden="1">
            <a:extLst>
              <a:ext uri="{FF2B5EF4-FFF2-40B4-BE49-F238E27FC236}">
                <a16:creationId xmlns:a16="http://schemas.microsoft.com/office/drawing/2014/main" xmlns="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xmlns="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9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20DAF00D-AFF1-1649-0EE8-50E634D80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531" y="2595563"/>
            <a:ext cx="7011971" cy="394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49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309</Words>
  <Application>Microsoft Office PowerPoint</Application>
  <PresentationFormat>Произвольный</PresentationFormat>
  <Paragraphs>52</Paragraphs>
  <Slides>9</Slides>
  <Notes>7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Тема Office</vt:lpstr>
      <vt:lpstr>Проект по разработке визуальной новеллы</vt:lpstr>
      <vt:lpstr>Тимлид</vt:lpstr>
      <vt:lpstr>Аналитик</vt:lpstr>
      <vt:lpstr>Описание целевой аудитории</vt:lpstr>
      <vt:lpstr>Аналитика</vt:lpstr>
      <vt:lpstr>Карта эмпатии</vt:lpstr>
      <vt:lpstr>Сценарист</vt:lpstr>
      <vt:lpstr>Дизайнер</vt:lpstr>
      <vt:lpstr>Разработчик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2022-07-13T15:59:43Z</dcterms:created>
  <dcterms:modified xsi:type="dcterms:W3CDTF">2023-11-29T13:38:43Z</dcterms:modified>
</cp:coreProperties>
</file>

<file path=docProps/thumbnail.jpeg>
</file>